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Fira Sans Extra Condensed Medium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Squada One"/>
      <p:regular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Exo 2"/>
      <p:regular r:id="rId39"/>
      <p:bold r:id="rId40"/>
      <p:italic r:id="rId41"/>
      <p:boldItalic r:id="rId42"/>
    </p:embeddedFont>
    <p:embeddedFont>
      <p:font typeface="Monoton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.fntdata"/><Relationship Id="rId20" Type="http://schemas.openxmlformats.org/officeDocument/2006/relationships/slide" Target="slides/slide16.xml"/><Relationship Id="rId42" Type="http://schemas.openxmlformats.org/officeDocument/2006/relationships/font" Target="fonts/Exo2-boldItalic.fntdata"/><Relationship Id="rId41" Type="http://schemas.openxmlformats.org/officeDocument/2006/relationships/font" Target="fonts/Exo2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oton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regular.fntdata"/><Relationship Id="rId25" Type="http://schemas.openxmlformats.org/officeDocument/2006/relationships/slide" Target="slides/slide21.xml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8.xml"/><Relationship Id="rId34" Type="http://schemas.openxmlformats.org/officeDocument/2006/relationships/font" Target="fonts/SquadaOne-regular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3.xml"/><Relationship Id="rId39" Type="http://schemas.openxmlformats.org/officeDocument/2006/relationships/font" Target="fonts/Exo2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479e16ec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479e16ec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e7af1b8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e7af1b8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e7af1b8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e7af1b8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e7af1b8f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e7af1b8f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e7af1b8f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e7af1b8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e7af1b8f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e7af1b8f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7af1b8f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e7af1b8f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e7af1b8f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e7af1b8f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e7af1b8f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e7af1b8f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e7af1b8f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e7af1b8f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479e16e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479e16e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79e16e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479e16e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479e16ec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479e16ec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79e16e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79e16e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479e16ec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479e16ec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79e16ec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79e16ec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479e16e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479e16e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Luciano </a:t>
            </a:r>
            <a:r>
              <a:rPr lang="en"/>
              <a:t>Boccardi - Tamara Puig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 N°4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 - 20202Q - Grupo 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Aprendizaje no Supervisado</a:t>
            </a:r>
            <a:endParaRPr sz="4000"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 de Oja (Comparación con Librería)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413275" y="3939275"/>
            <a:ext cx="8185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El gráfico de la izquierda corresponde al cálculo de la primer componente principal con la función prcomp() en R.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Podemos apreciar que la diferencia es muy pequeña, por ende la aproximación fue correcta.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3" y="1350650"/>
            <a:ext cx="3883425" cy="2453753"/>
          </a:xfrm>
          <a:prstGeom prst="rect">
            <a:avLst/>
          </a:prstGeom>
          <a:noFill/>
          <a:ln cap="flat" cmpd="sng" w="28575">
            <a:solidFill>
              <a:srgbClr val="E06FA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75" y="1350651"/>
            <a:ext cx="3883425" cy="2453725"/>
          </a:xfrm>
          <a:prstGeom prst="rect">
            <a:avLst/>
          </a:prstGeom>
          <a:noFill/>
          <a:ln cap="flat" cmpd="sng" w="28575">
            <a:solidFill>
              <a:srgbClr val="4812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2</a:t>
            </a:r>
            <a:endParaRPr/>
          </a:p>
        </p:txBody>
      </p:sp>
      <p:sp>
        <p:nvSpPr>
          <p:cNvPr id="223" name="Google Shape;223;p3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odelo de Hopfield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Hopfield</a:t>
            </a:r>
            <a:r>
              <a:rPr lang="en"/>
              <a:t> </a:t>
            </a:r>
            <a:endParaRPr/>
          </a:p>
        </p:txBody>
      </p:sp>
      <p:sp>
        <p:nvSpPr>
          <p:cNvPr id="231" name="Google Shape;231;p37"/>
          <p:cNvSpPr txBox="1"/>
          <p:nvPr/>
        </p:nvSpPr>
        <p:spPr>
          <a:xfrm>
            <a:off x="796675" y="950425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[] S = Arrays.</a:t>
            </a:r>
            <a:r>
              <a:rPr i="1"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copyOf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(patron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patron.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[] nextS = Arrays.</a:t>
            </a:r>
            <a:r>
              <a:rPr i="1"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copyOf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(patron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patron.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boolean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stable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count =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stable =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true;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for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 &lt; 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neuronsAmount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i++) {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h =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j =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j &lt; 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neuronsAmount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j++) {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h+=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weight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[i][j]*S[j]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next = sgn(h)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nextS[i]=next ==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? S[i] : next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if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(nextS[i]!=S[i])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stable =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false;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S = Arrays.</a:t>
            </a:r>
            <a:r>
              <a:rPr i="1"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copyOf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(nextS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nextS.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(!stable)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[] p: </a:t>
            </a:r>
            <a:r>
              <a:rPr lang="en" sz="1100">
                <a:solidFill>
                  <a:srgbClr val="9876AA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patrons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(Arrays.</a:t>
            </a:r>
            <a:r>
              <a:rPr i="1"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equals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(p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S))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A9B7C6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A9B7C6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100">
                <a:solidFill>
                  <a:srgbClr val="6897BB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CC7832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CC7832"/>
              </a:solidFill>
              <a:highlight>
                <a:srgbClr val="66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450" y="1693175"/>
            <a:ext cx="30765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Letras</a:t>
            </a:r>
            <a:endParaRPr/>
          </a:p>
        </p:txBody>
      </p:sp>
      <p:cxnSp>
        <p:nvCxnSpPr>
          <p:cNvPr id="238" name="Google Shape;238;p38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8"/>
          <p:cNvCxnSpPr/>
          <p:nvPr/>
        </p:nvCxnSpPr>
        <p:spPr>
          <a:xfrm rot="10800000">
            <a:off x="2823350" y="3410525"/>
            <a:ext cx="63567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00" y="1810512"/>
            <a:ext cx="679483" cy="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1073638" y="1057250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C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2724250" y="1057250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P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316250" y="1057250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K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4">
            <a:alphaModFix/>
          </a:blip>
          <a:srcRect b="0" l="0" r="17259" t="0"/>
          <a:stretch/>
        </p:blipFill>
        <p:spPr>
          <a:xfrm>
            <a:off x="2724261" y="1806500"/>
            <a:ext cx="562200" cy="9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5">
            <a:alphaModFix/>
          </a:blip>
          <a:srcRect b="0" l="0" r="24110" t="0"/>
          <a:stretch/>
        </p:blipFill>
        <p:spPr>
          <a:xfrm>
            <a:off x="4257613" y="1806500"/>
            <a:ext cx="679475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8004775" y="2748325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N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6631800" y="2748325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H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5061375" y="2748325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T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3490938" y="2748325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V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588" y="3538728"/>
            <a:ext cx="557784" cy="94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6980" y="3538728"/>
            <a:ext cx="557784" cy="97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004" y="3538728"/>
            <a:ext cx="557784" cy="94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8337" y="3542025"/>
            <a:ext cx="585216" cy="94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Letras con Ruido</a:t>
            </a:r>
            <a:endParaRPr/>
          </a:p>
        </p:txBody>
      </p:sp>
      <p:cxnSp>
        <p:nvCxnSpPr>
          <p:cNvPr id="259" name="Google Shape;259;p39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9"/>
          <p:cNvCxnSpPr/>
          <p:nvPr/>
        </p:nvCxnSpPr>
        <p:spPr>
          <a:xfrm rot="10800000">
            <a:off x="3886150" y="3424400"/>
            <a:ext cx="52827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9"/>
          <p:cNvSpPr txBox="1"/>
          <p:nvPr/>
        </p:nvSpPr>
        <p:spPr>
          <a:xfrm>
            <a:off x="2336600" y="1057250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P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6246400" y="2756275"/>
            <a:ext cx="562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H</a:t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63" y="1806500"/>
            <a:ext cx="676656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188" y="1806500"/>
            <a:ext cx="676656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151" y="1806500"/>
            <a:ext cx="676656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738" y="3630738"/>
            <a:ext cx="676656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7505" y="3632650"/>
            <a:ext cx="676656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4247" y="3632650"/>
            <a:ext cx="676656" cy="100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ctrTitle"/>
          </p:nvPr>
        </p:nvSpPr>
        <p:spPr>
          <a:xfrm>
            <a:off x="2180400" y="376500"/>
            <a:ext cx="4668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Combinaciones no viables</a:t>
            </a:r>
            <a:endParaRPr sz="2800"/>
          </a:p>
        </p:txBody>
      </p:sp>
      <p:sp>
        <p:nvSpPr>
          <p:cNvPr id="274" name="Google Shape;274;p40"/>
          <p:cNvSpPr txBox="1"/>
          <p:nvPr>
            <p:ph idx="1" type="subTitle"/>
          </p:nvPr>
        </p:nvSpPr>
        <p:spPr>
          <a:xfrm>
            <a:off x="1229975" y="1639150"/>
            <a:ext cx="3717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 V N H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 C N H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 N H K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 C P H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 C N H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4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40"/>
          <p:cNvSpPr txBox="1"/>
          <p:nvPr/>
        </p:nvSpPr>
        <p:spPr>
          <a:xfrm>
            <a:off x="3829725" y="2712275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40"/>
          <p:cNvSpPr txBox="1"/>
          <p:nvPr>
            <p:ph idx="1" type="subTitle"/>
          </p:nvPr>
        </p:nvSpPr>
        <p:spPr>
          <a:xfrm>
            <a:off x="3926175" y="1783775"/>
            <a:ext cx="3717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 P N H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 P H K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 N H K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 P H K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ctrTitle"/>
          </p:nvPr>
        </p:nvSpPr>
        <p:spPr>
          <a:xfrm>
            <a:off x="2237850" y="110925"/>
            <a:ext cx="4668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Resolución: </a:t>
            </a:r>
            <a:r>
              <a:rPr b="0" lang="en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CVHP</a:t>
            </a:r>
            <a:r>
              <a:rPr lang="en"/>
              <a:t> </a:t>
            </a:r>
            <a:endParaRPr sz="2800"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00" y="1471462"/>
            <a:ext cx="1077625" cy="31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63" y="1947000"/>
            <a:ext cx="45624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/>
        </p:nvSpPr>
        <p:spPr>
          <a:xfrm>
            <a:off x="3070650" y="838725"/>
            <a:ext cx="300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P</a:t>
            </a:r>
            <a:r>
              <a:rPr lang="en" sz="2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nivel 3</a:t>
            </a:r>
            <a:endParaRPr sz="2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2237850" y="110925"/>
            <a:ext cx="4668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Resolución: </a:t>
            </a:r>
            <a:r>
              <a:rPr b="0" lang="en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CVHP</a:t>
            </a:r>
            <a:r>
              <a:rPr lang="en"/>
              <a:t> </a:t>
            </a:r>
            <a:endParaRPr sz="2800"/>
          </a:p>
        </p:txBody>
      </p:sp>
      <p:sp>
        <p:nvSpPr>
          <p:cNvPr id="292" name="Google Shape;292;p42"/>
          <p:cNvSpPr txBox="1"/>
          <p:nvPr/>
        </p:nvSpPr>
        <p:spPr>
          <a:xfrm>
            <a:off x="3070650" y="838725"/>
            <a:ext cx="300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C</a:t>
            </a:r>
            <a:r>
              <a:rPr lang="en" sz="2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nivel 3</a:t>
            </a:r>
            <a:endParaRPr sz="2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72" y="1472184"/>
            <a:ext cx="1078992" cy="314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608" y="1947672"/>
            <a:ext cx="45434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ctrTitle"/>
          </p:nvPr>
        </p:nvSpPr>
        <p:spPr>
          <a:xfrm>
            <a:off x="2237850" y="110925"/>
            <a:ext cx="4668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Resolución: </a:t>
            </a:r>
            <a:r>
              <a:rPr b="0" lang="en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CVHP</a:t>
            </a:r>
            <a:r>
              <a:rPr lang="en"/>
              <a:t> </a:t>
            </a:r>
            <a:endParaRPr sz="2800"/>
          </a:p>
        </p:txBody>
      </p:sp>
      <p:sp>
        <p:nvSpPr>
          <p:cNvPr id="300" name="Google Shape;300;p43"/>
          <p:cNvSpPr txBox="1"/>
          <p:nvPr/>
        </p:nvSpPr>
        <p:spPr>
          <a:xfrm>
            <a:off x="3070650" y="838725"/>
            <a:ext cx="300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H</a:t>
            </a:r>
            <a:r>
              <a:rPr lang="en" sz="2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nivel 3</a:t>
            </a:r>
            <a:endParaRPr sz="2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72" y="1472184"/>
            <a:ext cx="1078992" cy="314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925" y="1472184"/>
            <a:ext cx="1078992" cy="314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563" y="1921000"/>
            <a:ext cx="28670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ctrTitle"/>
          </p:nvPr>
        </p:nvSpPr>
        <p:spPr>
          <a:xfrm>
            <a:off x="2237850" y="110925"/>
            <a:ext cx="4668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Resolución: </a:t>
            </a:r>
            <a:r>
              <a:rPr b="0" lang="en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CVHP</a:t>
            </a:r>
            <a:r>
              <a:rPr lang="en"/>
              <a:t> </a:t>
            </a:r>
            <a:endParaRPr sz="2800"/>
          </a:p>
        </p:txBody>
      </p:sp>
      <p:sp>
        <p:nvSpPr>
          <p:cNvPr id="309" name="Google Shape;309;p44"/>
          <p:cNvSpPr txBox="1"/>
          <p:nvPr/>
        </p:nvSpPr>
        <p:spPr>
          <a:xfrm>
            <a:off x="3070650" y="838725"/>
            <a:ext cx="300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oton"/>
                <a:ea typeface="Monoton"/>
                <a:cs typeface="Monoton"/>
                <a:sym typeface="Monoton"/>
              </a:rPr>
              <a:t>V</a:t>
            </a:r>
            <a:r>
              <a:rPr lang="en" sz="2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nivel 3</a:t>
            </a:r>
            <a:endParaRPr sz="2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FFFFF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72" y="1472184"/>
            <a:ext cx="1078992" cy="314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850" y="1920988"/>
            <a:ext cx="1078992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563" y="1921000"/>
            <a:ext cx="28670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r>
              <a:rPr lang="en"/>
              <a:t> 1</a:t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 y Regla de Oja aplicado a un dataset</a:t>
            </a:r>
            <a:endParaRPr/>
          </a:p>
        </p:txBody>
      </p:sp>
      <p:sp>
        <p:nvSpPr>
          <p:cNvPr id="142" name="Google Shape;142;p2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</a:t>
            </a:r>
            <a:endParaRPr/>
          </a:p>
        </p:txBody>
      </p:sp>
      <p:sp>
        <p:nvSpPr>
          <p:cNvPr id="143" name="Google Shape;143;p27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Mediante una Red de Kohonen se intenta asociar países con características similares</a:t>
            </a:r>
            <a:endParaRPr/>
          </a:p>
        </p:txBody>
      </p:sp>
      <p:sp>
        <p:nvSpPr>
          <p:cNvPr id="144" name="Google Shape;144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45" name="Google Shape;145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7"/>
          <p:cNvSpPr txBox="1"/>
          <p:nvPr>
            <p:ph idx="6" type="title"/>
          </p:nvPr>
        </p:nvSpPr>
        <p:spPr>
          <a:xfrm>
            <a:off x="5922008" y="237560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8" name="Google Shape;148;p2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 de Oja</a:t>
            </a:r>
            <a:endParaRPr/>
          </a:p>
        </p:txBody>
      </p:sp>
      <p:sp>
        <p:nvSpPr>
          <p:cNvPr id="149" name="Google Shape;149;p2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Mediante un Perceptrón que aplica la Regla de Oja, se analizó la relación con el PCA del dataset</a:t>
            </a:r>
            <a:endParaRPr/>
          </a:p>
        </p:txBody>
      </p:sp>
      <p:sp>
        <p:nvSpPr>
          <p:cNvPr id="150" name="Google Shape;150;p27"/>
          <p:cNvSpPr txBox="1"/>
          <p:nvPr>
            <p:ph idx="16" type="ctrTitle"/>
          </p:nvPr>
        </p:nvSpPr>
        <p:spPr>
          <a:xfrm>
            <a:off x="6811558" y="2281792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2</a:t>
            </a:r>
            <a:endParaRPr/>
          </a:p>
        </p:txBody>
      </p:sp>
      <p:sp>
        <p:nvSpPr>
          <p:cNvPr id="151" name="Google Shape;151;p27"/>
          <p:cNvSpPr txBox="1"/>
          <p:nvPr>
            <p:ph idx="17" type="subTitle"/>
          </p:nvPr>
        </p:nvSpPr>
        <p:spPr>
          <a:xfrm>
            <a:off x="6811549" y="2736625"/>
            <a:ext cx="19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Introducción modelo de Hopfield</a:t>
            </a:r>
            <a:endParaRPr sz="1000"/>
          </a:p>
        </p:txBody>
      </p:sp>
      <p:sp>
        <p:nvSpPr>
          <p:cNvPr id="152" name="Google Shape;152;p27"/>
          <p:cNvSpPr txBox="1"/>
          <p:nvPr>
            <p:ph idx="18" type="ctrTitle"/>
          </p:nvPr>
        </p:nvSpPr>
        <p:spPr>
          <a:xfrm>
            <a:off x="6779408" y="2942782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 Letras</a:t>
            </a:r>
            <a:endParaRPr/>
          </a:p>
        </p:txBody>
      </p:sp>
      <p:sp>
        <p:nvSpPr>
          <p:cNvPr id="153" name="Google Shape;153;p27"/>
          <p:cNvSpPr txBox="1"/>
          <p:nvPr>
            <p:ph idx="20" type="ctrTitle"/>
          </p:nvPr>
        </p:nvSpPr>
        <p:spPr>
          <a:xfrm>
            <a:off x="6779408" y="35205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Espúreo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ctrTitle"/>
          </p:nvPr>
        </p:nvSpPr>
        <p:spPr>
          <a:xfrm>
            <a:off x="2638350" y="1854149"/>
            <a:ext cx="3867300" cy="14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las preguntas…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Demostración.</a:t>
            </a:r>
            <a:endParaRPr sz="2800"/>
          </a:p>
        </p:txBody>
      </p:sp>
      <p:cxnSp>
        <p:nvCxnSpPr>
          <p:cNvPr id="318" name="Google Shape;318;p45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5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ctrTitle"/>
          </p:nvPr>
        </p:nvSpPr>
        <p:spPr>
          <a:xfrm flipH="1">
            <a:off x="1974150" y="18891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cxnSp>
        <p:nvCxnSpPr>
          <p:cNvPr id="325" name="Google Shape;325;p4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46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327" name="Google Shape;327;p4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46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332" name="Google Shape;332;p4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46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335" name="Google Shape;335;p4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8" name="Google Shape;338;p4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 1</a:t>
            </a:r>
            <a:endParaRPr/>
          </a:p>
        </p:txBody>
      </p:sp>
      <p:sp>
        <p:nvSpPr>
          <p:cNvPr id="159" name="Google Shape;159;p28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 y Regla de Oja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0" y="1425225"/>
            <a:ext cx="3562350" cy="3076575"/>
          </a:xfrm>
          <a:prstGeom prst="rect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9"/>
          <p:cNvSpPr txBox="1"/>
          <p:nvPr/>
        </p:nvSpPr>
        <p:spPr>
          <a:xfrm>
            <a:off x="4680775" y="1532575"/>
            <a:ext cx="31278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 implementación elegida fue la estructura rectangular, y el cálculo de la distancia se realiza con la distancia euclídea.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5463025" y="2734675"/>
            <a:ext cx="33429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 partir de una cierta cantidad de inputs (las variables normalizadas), se entrena la red mediante las entradas.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4583225" y="3858000"/>
            <a:ext cx="35622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Finalizado el entrenamiento, se determina la neurona ganadora para cada registro.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 (Precondiciones)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379875" y="821825"/>
            <a:ext cx="20154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Parámetros: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Eta = 0.1,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Epochs = 1000,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Epsilon: 3.0,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Dim: [5, 5]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00" y="1278938"/>
            <a:ext cx="3588800" cy="2588861"/>
          </a:xfrm>
          <a:prstGeom prst="rect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50" y="2659625"/>
            <a:ext cx="3588803" cy="2288875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30"/>
          <p:cNvSpPr txBox="1"/>
          <p:nvPr>
            <p:ph idx="4294967295" type="subTitle"/>
          </p:nvPr>
        </p:nvSpPr>
        <p:spPr>
          <a:xfrm>
            <a:off x="1195475" y="2251025"/>
            <a:ext cx="29745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Evolución elegida para el R(t), modificado por Epsilon</a:t>
            </a:r>
            <a:endParaRPr sz="1000"/>
          </a:p>
        </p:txBody>
      </p:sp>
      <p:sp>
        <p:nvSpPr>
          <p:cNvPr id="180" name="Google Shape;180;p30"/>
          <p:cNvSpPr txBox="1"/>
          <p:nvPr>
            <p:ph idx="4294967295" type="subTitle"/>
          </p:nvPr>
        </p:nvSpPr>
        <p:spPr>
          <a:xfrm>
            <a:off x="5083200" y="3867800"/>
            <a:ext cx="21345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Evolución elegida para el Eta(t)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763" y="1299050"/>
            <a:ext cx="4416134" cy="3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223300" y="1447525"/>
            <a:ext cx="32379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 cantidad de “grupos de países” varía en función de la cantidad de neuronas.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Podemos observar que la asociación de los países nos puede brindar una idea de cuáles tienen variables similares. 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Variando la cantidad de neuronas se puede llegar a obtener mayor o menor cantidad de grupos. Pero siempre apreciamos algunas tendencias excluyentes.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Registros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5016875" y="1958075"/>
            <a:ext cx="3675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¿Cuántos países van a cada neurona?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¿Cuáles concentran la mayoría?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¿Cuáles permanecen inactivas? 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0" y="1224000"/>
            <a:ext cx="4160790" cy="3539649"/>
          </a:xfrm>
          <a:prstGeom prst="rect">
            <a:avLst/>
          </a:prstGeom>
          <a:noFill/>
          <a:ln cap="flat" cmpd="sng" w="2857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Distancias Promedio</a:t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293275" y="1827475"/>
            <a:ext cx="36927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Qué tan “alejadas” están unas neuronas de otras.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Verificamos que no sea demasiado grande la diferencia, es decir, que haya muchos “grises”.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50" y="1299050"/>
            <a:ext cx="4189127" cy="353965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 de Oja</a:t>
            </a:r>
            <a:endParaRPr/>
          </a:p>
        </p:txBody>
      </p:sp>
      <p:sp>
        <p:nvSpPr>
          <p:cNvPr id="207" name="Google Shape;207;p34"/>
          <p:cNvSpPr txBox="1"/>
          <p:nvPr/>
        </p:nvSpPr>
        <p:spPr>
          <a:xfrm>
            <a:off x="5534225" y="2434700"/>
            <a:ext cx="3420300" cy="24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 Regla de Oja causa que la red converja hacia la Primer Componente Principal.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El índice calculado corresponde a un rating donde mayor valor indica una relación negativa. Podríamos definirlo como un índice de “déficits” en áreas económicas, políticas.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0" y="1229875"/>
            <a:ext cx="5011925" cy="3166775"/>
          </a:xfrm>
          <a:prstGeom prst="rect">
            <a:avLst/>
          </a:prstGeom>
          <a:noFill/>
          <a:ln cap="flat" cmpd="sng" w="28575">
            <a:solidFill>
              <a:srgbClr val="828C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4"/>
          <p:cNvSpPr txBox="1"/>
          <p:nvPr/>
        </p:nvSpPr>
        <p:spPr>
          <a:xfrm>
            <a:off x="6236675" y="1078850"/>
            <a:ext cx="20154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Parámetros: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Eta = 0.4,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Epochs = 10000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